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70" r:id="rId3"/>
    <p:sldId id="271" r:id="rId4"/>
    <p:sldId id="257" r:id="rId5"/>
    <p:sldId id="267" r:id="rId6"/>
    <p:sldId id="259" r:id="rId7"/>
    <p:sldId id="262" r:id="rId8"/>
    <p:sldId id="264" r:id="rId9"/>
    <p:sldId id="266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139" autoAdjust="0"/>
  </p:normalViewPr>
  <p:slideViewPr>
    <p:cSldViewPr>
      <p:cViewPr>
        <p:scale>
          <a:sx n="70" d="100"/>
          <a:sy n="70" d="100"/>
        </p:scale>
        <p:origin x="-1140" y="-18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B1CA-940B-4F45-8E95-8AC7A7B80764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E8AF-0020-4C22-9161-E2ADE53A8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Marrone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Discovered a few decades ago</a:t>
            </a:r>
            <a:r>
              <a:rPr lang="en-US" baseline="0" dirty="0" smtClean="0"/>
              <a:t> in center of milky way</a:t>
            </a:r>
          </a:p>
          <a:p>
            <a:r>
              <a:rPr lang="en-US" baseline="0" dirty="0" smtClean="0"/>
              <a:t>Explain black holes</a:t>
            </a:r>
          </a:p>
          <a:p>
            <a:r>
              <a:rPr lang="en-US" baseline="0" dirty="0" smtClean="0"/>
              <a:t>How it may affect planets, stars, asteroids that are near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how and when these images were taken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Spt</a:t>
            </a:r>
            <a:r>
              <a:rPr lang="en-US" dirty="0" smtClean="0"/>
              <a:t> part of</a:t>
            </a:r>
            <a:r>
              <a:rPr lang="en-US" baseline="0" dirty="0" smtClean="0"/>
              <a:t> telescope network</a:t>
            </a:r>
          </a:p>
          <a:p>
            <a:r>
              <a:rPr lang="en-US" baseline="0" dirty="0" smtClean="0"/>
              <a:t>Goal: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Skew axis</a:t>
            </a:r>
          </a:p>
          <a:p>
            <a:pPr lvl="1"/>
            <a:r>
              <a:rPr lang="en-US" dirty="0" smtClean="0"/>
              <a:t>Collimation</a:t>
            </a:r>
          </a:p>
          <a:p>
            <a:pPr lvl="1"/>
            <a:r>
              <a:rPr lang="en-US" dirty="0" smtClean="0"/>
              <a:t>Tilting/sagging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Overcome systematic errors with pointing model</a:t>
            </a:r>
          </a:p>
          <a:p>
            <a:r>
              <a:rPr lang="en-US" dirty="0" smtClean="0"/>
              <a:t>Interested in online pointing</a:t>
            </a:r>
          </a:p>
          <a:p>
            <a:r>
              <a:rPr lang="en-US" dirty="0" smtClean="0"/>
              <a:t>Conical scanning-involves</a:t>
            </a:r>
            <a:r>
              <a:rPr lang="en-US" baseline="0" dirty="0" smtClean="0"/>
              <a:t> antenna tracing cone path (circular) that is offset to object of interest; for accuracy purposes.</a:t>
            </a:r>
          </a:p>
          <a:p>
            <a:r>
              <a:rPr lang="en-US" baseline="0" dirty="0" smtClean="0"/>
              <a:t>(get past through atmosphere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Explain “calibration”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RA/DEC coordinate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217 GHZ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the</a:t>
            </a:r>
            <a:r>
              <a:rPr lang="en-US" baseline="0" dirty="0" smtClean="0"/>
              <a:t> green sources?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methodology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1E8AF-0020-4C22-9161-E2ADE53A8A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CA986E-544C-428D-AA3B-557D8A967C1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BAED4FD-E032-4E7C-87C2-844B710A5A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Implementing A </a:t>
            </a:r>
            <a:r>
              <a:rPr lang="en-US" sz="3400" dirty="0"/>
              <a:t>Pointing Model for the South Pole Telescope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757" y="35052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Rita Ezeugwu</a:t>
            </a:r>
          </a:p>
          <a:p>
            <a:pPr algn="ctr"/>
            <a:r>
              <a:rPr lang="en-US" dirty="0" smtClean="0"/>
              <a:t>Mentor: </a:t>
            </a:r>
            <a:r>
              <a:rPr lang="en-US" dirty="0" smtClean="0"/>
              <a:t>Christopher Greer</a:t>
            </a:r>
          </a:p>
          <a:p>
            <a:pPr algn="ctr"/>
            <a:r>
              <a:rPr lang="en-US" dirty="0" smtClean="0"/>
              <a:t>                   </a:t>
            </a:r>
          </a:p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64714" r="1953" b="17058"/>
          <a:stretch/>
        </p:blipFill>
        <p:spPr bwMode="auto">
          <a:xfrm>
            <a:off x="228600" y="5638800"/>
            <a:ext cx="8785114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 NASA Space Grant Program</a:t>
            </a:r>
          </a:p>
          <a:p>
            <a:pPr lvl="1"/>
            <a:r>
              <a:rPr lang="en-US" dirty="0" smtClean="0"/>
              <a:t>Barron Orr</a:t>
            </a:r>
          </a:p>
          <a:p>
            <a:pPr lvl="1"/>
            <a:r>
              <a:rPr lang="en-US" dirty="0" smtClean="0"/>
              <a:t>Susan Brew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UA Department of Astronomy</a:t>
            </a:r>
          </a:p>
          <a:p>
            <a:pPr lvl="1"/>
            <a:r>
              <a:rPr lang="en-US" dirty="0" smtClean="0"/>
              <a:t>Dr. Daniel </a:t>
            </a:r>
            <a:r>
              <a:rPr lang="en-US" dirty="0" err="1" smtClean="0"/>
              <a:t>Marrone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64714" r="1953" b="17058"/>
          <a:stretch/>
        </p:blipFill>
        <p:spPr bwMode="auto">
          <a:xfrm>
            <a:off x="228600" y="5638800"/>
            <a:ext cx="8785114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64714" r="1953" b="17058"/>
          <a:stretch/>
        </p:blipFill>
        <p:spPr bwMode="auto">
          <a:xfrm>
            <a:off x="152400" y="5666546"/>
            <a:ext cx="8791889" cy="11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observed in the center of the Milky Way – massive black hole</a:t>
            </a:r>
          </a:p>
          <a:p>
            <a:endParaRPr lang="en-US" dirty="0" smtClean="0"/>
          </a:p>
          <a:p>
            <a:r>
              <a:rPr lang="en-US" dirty="0" smtClean="0"/>
              <a:t>Supermassive Sagittarius A* (</a:t>
            </a:r>
            <a:r>
              <a:rPr lang="en-US" dirty="0" err="1" smtClean="0"/>
              <a:t>Sgr</a:t>
            </a:r>
            <a:r>
              <a:rPr lang="en-US" dirty="0" smtClean="0"/>
              <a:t> A*) is studied to learn about the accretion of material affected by its gravitational environment</a:t>
            </a:r>
          </a:p>
          <a:p>
            <a:endParaRPr lang="en-US" dirty="0" smtClean="0"/>
          </a:p>
          <a:p>
            <a:r>
              <a:rPr lang="en-US" dirty="0" smtClean="0"/>
              <a:t>Knowing the characteristics of </a:t>
            </a:r>
            <a:r>
              <a:rPr lang="en-US" dirty="0" err="1" smtClean="0"/>
              <a:t>Sgr</a:t>
            </a:r>
            <a:r>
              <a:rPr lang="en-US" dirty="0" smtClean="0"/>
              <a:t> A* provides a deeper understanding of astrophysics and scientific principles that describe general relativity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Sagittarius A*</a:t>
            </a:r>
            <a:endParaRPr lang="en-US" dirty="0"/>
          </a:p>
        </p:txBody>
      </p:sp>
      <p:pic>
        <p:nvPicPr>
          <p:cNvPr id="4" name="Content Placeholder 3" descr="hs-2009-28-g-compass_large_web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1138" y="1845859"/>
            <a:ext cx="5502862" cy="383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05jullgs_movie.mov" descr="05jullgs_movie.mov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133600"/>
            <a:ext cx="3596027" cy="355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 Pole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South Pole Telescope (SPT) points towards </a:t>
            </a:r>
            <a:r>
              <a:rPr lang="en-US" sz="2400" dirty="0" err="1" smtClean="0"/>
              <a:t>Sgr</a:t>
            </a:r>
            <a:r>
              <a:rPr lang="en-US" sz="2400" dirty="0" smtClean="0"/>
              <a:t> A* for </a:t>
            </a:r>
            <a:r>
              <a:rPr lang="en-US" sz="2400" dirty="0" smtClean="0"/>
              <a:t>observation</a:t>
            </a:r>
            <a:endParaRPr lang="en-US" sz="2400" dirty="0" smtClean="0"/>
          </a:p>
          <a:p>
            <a:r>
              <a:rPr lang="en-US" sz="2400" dirty="0" smtClean="0"/>
              <a:t>Event Horizon Telescope (EHT) network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467998"/>
            <a:ext cx="3761156" cy="5085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6553511"/>
            <a:ext cx="253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http</a:t>
            </a:r>
            <a:r>
              <a:rPr lang="en-US" sz="1400" dirty="0"/>
              <a:t>://t.co/gUpo5hAcZR</a:t>
            </a:r>
          </a:p>
        </p:txBody>
      </p:sp>
      <p:pic>
        <p:nvPicPr>
          <p:cNvPr id="9" name="Picture 8" descr="eht_worl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" y="3619820"/>
            <a:ext cx="2895600" cy="293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2028" y="6511865"/>
            <a:ext cx="259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Christopher Greer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1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atmospheric and telescope pointing offsets associated with SPT to clearly locate </a:t>
            </a:r>
            <a:r>
              <a:rPr lang="en-US" dirty="0" err="1" smtClean="0"/>
              <a:t>Sgr</a:t>
            </a:r>
            <a:r>
              <a:rPr lang="en-US" dirty="0" smtClean="0"/>
              <a:t> A* by using an online pointing model</a:t>
            </a:r>
          </a:p>
          <a:p>
            <a:endParaRPr lang="en-US" dirty="0" smtClean="0"/>
          </a:p>
          <a:p>
            <a:r>
              <a:rPr lang="en-US" dirty="0" smtClean="0"/>
              <a:t>Apply an updated pointing </a:t>
            </a:r>
            <a:r>
              <a:rPr lang="en-US" dirty="0"/>
              <a:t>model for SPT to </a:t>
            </a:r>
            <a:r>
              <a:rPr lang="en-US" dirty="0" smtClean="0"/>
              <a:t>detect other discrete </a:t>
            </a:r>
            <a:r>
              <a:rPr lang="en-US" dirty="0"/>
              <a:t>objects </a:t>
            </a:r>
            <a:r>
              <a:rPr lang="en-US" dirty="0" smtClean="0"/>
              <a:t>for collaboration with EHT observations.</a:t>
            </a:r>
          </a:p>
          <a:p>
            <a:endParaRPr lang="en-US" dirty="0"/>
          </a:p>
          <a:p>
            <a:r>
              <a:rPr lang="en-US" dirty="0" smtClean="0"/>
              <a:t>Obtain data of Southern Sky</a:t>
            </a:r>
            <a:endParaRPr lang="en-US" dirty="0"/>
          </a:p>
        </p:txBody>
      </p:sp>
      <p:pic>
        <p:nvPicPr>
          <p:cNvPr id="6" name="Picture 5" descr="sgra_3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61" y="3982872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5761" y="6477000"/>
            <a:ext cx="259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Christopher Greer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37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</a:t>
            </a:r>
            <a:r>
              <a:rPr lang="en-US" dirty="0"/>
              <a:t>the brightest and most compact point sources </a:t>
            </a:r>
            <a:r>
              <a:rPr lang="en-US" dirty="0" smtClean="0"/>
              <a:t>with Planck Catalogue of Compact Sources (PCCS)</a:t>
            </a:r>
            <a:endParaRPr lang="en-US" dirty="0" smtClean="0"/>
          </a:p>
          <a:p>
            <a:pPr lvl="1"/>
            <a:r>
              <a:rPr lang="en-US" dirty="0" smtClean="0"/>
              <a:t>Frequencies</a:t>
            </a:r>
            <a:r>
              <a:rPr lang="en-US" dirty="0" smtClean="0"/>
              <a:t>: 217 GHz, 353 </a:t>
            </a:r>
            <a:r>
              <a:rPr lang="en-US" dirty="0" smtClean="0"/>
              <a:t>GHz</a:t>
            </a:r>
          </a:p>
          <a:p>
            <a:endParaRPr lang="en-US" dirty="0" smtClean="0"/>
          </a:p>
          <a:p>
            <a:r>
              <a:rPr lang="en-US" dirty="0" smtClean="0"/>
              <a:t>Selection </a:t>
            </a:r>
            <a:r>
              <a:rPr lang="en-US" dirty="0"/>
              <a:t>of point sources</a:t>
            </a:r>
          </a:p>
          <a:p>
            <a:pPr lvl="1"/>
            <a:r>
              <a:rPr lang="en-US" dirty="0"/>
              <a:t>Filtered with MATLAB</a:t>
            </a:r>
          </a:p>
          <a:p>
            <a:pPr lvl="2"/>
            <a:r>
              <a:rPr lang="en-US" dirty="0"/>
              <a:t>Position</a:t>
            </a:r>
          </a:p>
          <a:p>
            <a:pPr lvl="2"/>
            <a:r>
              <a:rPr lang="en-US" dirty="0"/>
              <a:t>Brightness</a:t>
            </a:r>
          </a:p>
          <a:p>
            <a:pPr lvl="2"/>
            <a:r>
              <a:rPr lang="en-US" dirty="0"/>
              <a:t>Angular extent</a:t>
            </a:r>
          </a:p>
          <a:p>
            <a:pPr lvl="1"/>
            <a:endParaRPr lang="en-US" dirty="0" smtClean="0"/>
          </a:p>
          <a:p>
            <a:r>
              <a:rPr lang="en-US" dirty="0"/>
              <a:t>Set of Identifications, Measurements, and Bibliography for Astronomical Data (SIMBAD)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SIMBAD: 217 GHz Data Point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18097" r="41120" b="12500"/>
          <a:stretch/>
        </p:blipFill>
        <p:spPr bwMode="auto">
          <a:xfrm>
            <a:off x="990600" y="1295400"/>
            <a:ext cx="7239000" cy="52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7456" y="1447800"/>
            <a:ext cx="28194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Identifier:</a:t>
            </a:r>
            <a:r>
              <a:rPr lang="en-US" sz="1400" b="1" dirty="0"/>
              <a:t> [PAH2004] I</a:t>
            </a:r>
          </a:p>
          <a:p>
            <a:endParaRPr lang="en-US" sz="1400" dirty="0" smtClean="0"/>
          </a:p>
          <a:p>
            <a:r>
              <a:rPr lang="en-US" sz="1400" dirty="0" smtClean="0"/>
              <a:t>Coordinates</a:t>
            </a:r>
            <a:r>
              <a:rPr lang="en-US" sz="1400" dirty="0"/>
              <a:t>: </a:t>
            </a:r>
            <a:r>
              <a:rPr lang="en-US" sz="1400" b="1" dirty="0"/>
              <a:t>272.155 -19.866	</a:t>
            </a:r>
          </a:p>
          <a:p>
            <a:r>
              <a:rPr lang="en-US" sz="1400" dirty="0"/>
              <a:t>Radius : </a:t>
            </a:r>
            <a:r>
              <a:rPr lang="en-US" sz="1400" b="1" dirty="0"/>
              <a:t>1 </a:t>
            </a:r>
            <a:r>
              <a:rPr lang="en-US" sz="1400" b="1" dirty="0" err="1"/>
              <a:t>arcmin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83256" y="6524347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http://simbad.u-strasbg.fr/</a:t>
            </a:r>
          </a:p>
        </p:txBody>
      </p:sp>
    </p:spTree>
    <p:extLst>
      <p:ext uri="{BB962C8B-B14F-4D97-AF65-F5344CB8AC3E}">
        <p14:creationId xmlns:p14="http://schemas.microsoft.com/office/powerpoint/2010/main" val="1934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313"/>
          <a:stretch/>
        </p:blipFill>
        <p:spPr>
          <a:xfrm>
            <a:off x="0" y="1828800"/>
            <a:ext cx="4565074" cy="383002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r="6449"/>
          <a:stretch/>
        </p:blipFill>
        <p:spPr>
          <a:xfrm>
            <a:off x="4514602" y="1828800"/>
            <a:ext cx="4619502" cy="3867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488" y="593766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217 GHz (left) and 353 GHz (right)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have collection of sources to observe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software that analyzes the list of calibration observations to produce pointing model parameters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2659</TotalTime>
  <Words>401</Words>
  <Application>Microsoft Office PowerPoint</Application>
  <PresentationFormat>On-screen Show (4:3)</PresentationFormat>
  <Paragraphs>87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Implementing A Pointing Model for the South Pole Telescope</vt:lpstr>
      <vt:lpstr>Introduction</vt:lpstr>
      <vt:lpstr>Sagittarius A*</vt:lpstr>
      <vt:lpstr>South Pole Telescope</vt:lpstr>
      <vt:lpstr>Objective</vt:lpstr>
      <vt:lpstr>Methodology</vt:lpstr>
      <vt:lpstr>SIMBAD: 217 GHz Data Point</vt:lpstr>
      <vt:lpstr>Results</vt:lpstr>
      <vt:lpstr>Conclusion</vt:lpstr>
      <vt:lpstr>Acknowledgements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135</cp:revision>
  <dcterms:created xsi:type="dcterms:W3CDTF">2014-03-17T22:18:54Z</dcterms:created>
  <dcterms:modified xsi:type="dcterms:W3CDTF">2014-04-03T04:24:58Z</dcterms:modified>
</cp:coreProperties>
</file>